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316" r:id="rId3"/>
    <p:sldId id="268" r:id="rId4"/>
    <p:sldId id="280" r:id="rId5"/>
    <p:sldId id="275" r:id="rId6"/>
    <p:sldId id="277" r:id="rId7"/>
    <p:sldId id="318" r:id="rId8"/>
    <p:sldId id="320" r:id="rId9"/>
    <p:sldId id="276" r:id="rId10"/>
    <p:sldId id="281" r:id="rId11"/>
    <p:sldId id="285" r:id="rId12"/>
    <p:sldId id="328" r:id="rId13"/>
    <p:sldId id="329" r:id="rId14"/>
    <p:sldId id="330" r:id="rId15"/>
    <p:sldId id="333" r:id="rId16"/>
    <p:sldId id="334" r:id="rId17"/>
    <p:sldId id="335" r:id="rId18"/>
    <p:sldId id="336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6" autoAdjust="0"/>
    <p:restoredTop sz="94590" autoAdjust="0"/>
  </p:normalViewPr>
  <p:slideViewPr>
    <p:cSldViewPr snapToGrid="0" snapToObjects="1">
      <p:cViewPr varScale="1">
        <p:scale>
          <a:sx n="60" d="100"/>
          <a:sy n="60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DE71E-CA43-C748-BC4F-EA7D6B93E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69F7-A9F3-8340-809F-693C351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Why</a:t>
            </a:r>
            <a:r>
              <a:rPr lang="en-US" baseline="0" dirty="0"/>
              <a:t> is thyroid hormone system a good model for studying ED.. All vertebrate classes TH is important .. Complex system but we know a lot about it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0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01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19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9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9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7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3537E-2ED5-B146-A915-A71B9C5F6B00}" type="slidenum">
              <a:rPr lang="en-US"/>
              <a:pPr/>
              <a:t>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37CD4-717F-4446-AA22-DD70AF58F703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F840C-1517-8E49-A98D-4415DAAD571D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F840C-1517-8E49-A98D-4415DAAD571D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4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D418F-106E-1143-A009-3301DCB3723D}" type="slidenum">
              <a:rPr lang="en-US"/>
              <a:pPr/>
              <a:t>10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Thyroid</a:t>
            </a:r>
            <a:r>
              <a:rPr lang="en-US" baseline="0" dirty="0"/>
              <a:t> hormone only after birth?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You aren’t giving us a good idea of why you are showing this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0D9E-9B0E-3146-AAD0-67C0417841BF}" type="datetime1">
              <a:rPr lang="en-US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Header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54B2-C2E8-3B43-A591-5EF8853F3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E594A6-F2D9-174C-B3FB-C7976E2F6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694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840CD2-E3FB-8049-826D-139DCC430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65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ABC540-FBF0-2347-BD41-C36170861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17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33E76BD-A61E-A64D-9A0F-86294D4BAFF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054C8B-5AEB-384C-849C-4476635E8C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ass_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23183" y="121912"/>
            <a:ext cx="598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Neuroendocrine Disruptors and Brain Development:  Lessons from PCBs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390" y="5883695"/>
            <a:ext cx="3934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R. Thomas Zoeller</a:t>
            </a:r>
          </a:p>
          <a:p>
            <a:r>
              <a:rPr lang="en-US" dirty="0">
                <a:solidFill>
                  <a:schemeClr val="bg1"/>
                </a:solidFill>
              </a:rPr>
              <a:t>Department of Biology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Massachusetts Amherst</a:t>
            </a:r>
          </a:p>
        </p:txBody>
      </p:sp>
    </p:spTree>
    <p:extLst>
      <p:ext uri="{BB962C8B-B14F-4D97-AF65-F5344CB8AC3E}">
        <p14:creationId xmlns:p14="http://schemas.microsoft.com/office/powerpoint/2010/main" val="407849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1992A4-36F8-C01A-1CDC-EAB97BDD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83FFF-2384-1DA2-0D39-4C1AD44A4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appears to be at least three separate issues that may explain the heterogeneous effects of A1254 on the thyroid hormone system in the developing brain:</a:t>
            </a:r>
          </a:p>
          <a:p>
            <a:pPr marL="739775" lvl="1" indent="-457200">
              <a:buFont typeface="+mj-lt"/>
              <a:buAutoNum type="arabicParenR"/>
            </a:pPr>
            <a:r>
              <a:rPr lang="en-US" dirty="0"/>
              <a:t>PCBs appear to activate liver to “clear” PCBs, but in the process also reduces serum T4.</a:t>
            </a:r>
          </a:p>
          <a:p>
            <a:pPr marL="739775" lvl="1" indent="-457200">
              <a:buFont typeface="+mj-lt"/>
              <a:buAutoNum type="arabicParenR"/>
            </a:pPr>
            <a:r>
              <a:rPr lang="en-US" dirty="0"/>
              <a:t>Some congeners may act as thyroid hormone receptor agonists.</a:t>
            </a:r>
          </a:p>
          <a:p>
            <a:pPr marL="739775" lvl="1" indent="-457200">
              <a:buFont typeface="+mj-lt"/>
              <a:buAutoNum type="arabicParenR"/>
            </a:pPr>
            <a:r>
              <a:rPr lang="en-US" dirty="0"/>
              <a:t>Low serum thyroid hormone may trigger different cellular ”compensatory” responses in different brain regions.</a:t>
            </a:r>
          </a:p>
        </p:txBody>
      </p:sp>
    </p:spTree>
    <p:extLst>
      <p:ext uri="{BB962C8B-B14F-4D97-AF65-F5344CB8AC3E}">
        <p14:creationId xmlns:p14="http://schemas.microsoft.com/office/powerpoint/2010/main" val="2003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1C296C8-496E-7CDD-E886-7FA7A4F5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r>
              <a:rPr lang="en-US" dirty="0"/>
              <a:t>A hydroxylated PCB congener can bind to human recombinant TR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80287-AF69-CE4B-D53E-19062017F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29" y="1828799"/>
            <a:ext cx="2362961" cy="4219575"/>
          </a:xfrm>
          <a:prstGeom prst="rect">
            <a:avLst/>
          </a:prstGeom>
          <a:noFill/>
        </p:spPr>
      </p:pic>
      <p:pic>
        <p:nvPicPr>
          <p:cNvPr id="7" name="Content Placeholder 2" descr="A graph of different types of lufthansa activity&#10;&#10;Description automatically generated">
            <a:extLst>
              <a:ext uri="{FF2B5EF4-FFF2-40B4-BE49-F238E27FC236}">
                <a16:creationId xmlns:a16="http://schemas.microsoft.com/office/drawing/2014/main" id="{B33404ED-42C8-8317-1858-F12320F990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8836" y="1828799"/>
            <a:ext cx="2090216" cy="42195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6429D-1722-598F-FBFA-8D65C9F72D23}"/>
              </a:ext>
            </a:extLst>
          </p:cNvPr>
          <p:cNvSpPr txBox="1"/>
          <p:nvPr/>
        </p:nvSpPr>
        <p:spPr>
          <a:xfrm>
            <a:off x="1482348" y="6153834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You et al., 2006. </a:t>
            </a:r>
            <a:r>
              <a:rPr lang="en-US" i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Mol Cell Endocrinol, 257-258</a:t>
            </a:r>
            <a:r>
              <a:rPr lang="en-US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 26-34.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957DF0F-CDB3-399A-3455-2788A42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 2-step process</a:t>
            </a:r>
          </a:p>
        </p:txBody>
      </p:sp>
      <p:pic>
        <p:nvPicPr>
          <p:cNvPr id="6" name="Content Placeholder 5" descr="A diagram of a cyp1a&#10;&#10;Description automatically generated">
            <a:extLst>
              <a:ext uri="{FF2B5EF4-FFF2-40B4-BE49-F238E27FC236}">
                <a16:creationId xmlns:a16="http://schemas.microsoft.com/office/drawing/2014/main" id="{02674832-C143-677E-21B4-84C1D2DAF6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9463" y="2251709"/>
            <a:ext cx="7150604" cy="3221811"/>
          </a:xfrm>
        </p:spPr>
      </p:pic>
    </p:spTree>
    <p:extLst>
      <p:ext uri="{BB962C8B-B14F-4D97-AF65-F5344CB8AC3E}">
        <p14:creationId xmlns:p14="http://schemas.microsoft.com/office/powerpoint/2010/main" val="7466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957DF0F-CDB3-399A-3455-2788A42A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 Humans: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48137-F0BC-D259-C464-D66DAB66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327856"/>
            <a:ext cx="7583487" cy="2202287"/>
          </a:xfrm>
        </p:spPr>
        <p:txBody>
          <a:bodyPr/>
          <a:lstStyle/>
          <a:p>
            <a:r>
              <a:rPr lang="en-US" dirty="0"/>
              <a:t>Placenta available from an epidemiological study</a:t>
            </a:r>
          </a:p>
          <a:p>
            <a:r>
              <a:rPr lang="en-US" dirty="0"/>
              <a:t>Placenta exhibits known thyroid hormone target genes</a:t>
            </a:r>
          </a:p>
        </p:txBody>
      </p:sp>
    </p:spTree>
    <p:extLst>
      <p:ext uri="{BB962C8B-B14F-4D97-AF65-F5344CB8AC3E}">
        <p14:creationId xmlns:p14="http://schemas.microsoft.com/office/powerpoint/2010/main" val="14617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C52750E-4506-8267-A0A4-9687B201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 anchor="b">
            <a:normAutofit/>
          </a:bodyPr>
          <a:lstStyle/>
          <a:p>
            <a:r>
              <a:rPr lang="en-US" dirty="0"/>
              <a:t>A 2-step process</a:t>
            </a:r>
          </a:p>
        </p:txBody>
      </p:sp>
      <p:pic>
        <p:nvPicPr>
          <p:cNvPr id="5" name="Content Placeholder 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9A0B6437-EE71-82F8-9D60-1613524EB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462" y="2489264"/>
            <a:ext cx="3657600" cy="2898646"/>
          </a:xfrm>
          <a:noFill/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FC2E149-6A1A-0E00-4D53-4C8721517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40" y="2125014"/>
            <a:ext cx="3657600" cy="4219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Thyroid hormone target genes are tightly linked to CYP1A1 expression in human placenta.</a:t>
            </a:r>
          </a:p>
          <a:p>
            <a:r>
              <a:rPr lang="en-US" dirty="0"/>
              <a:t>These 2 genes are even more tightly linked to each other, suggesting a common regulatory factor.</a:t>
            </a:r>
          </a:p>
          <a:p>
            <a:r>
              <a:rPr lang="en-US" dirty="0"/>
              <a:t>But – the expression of these genes is not correlated with cord blood T4.</a:t>
            </a:r>
          </a:p>
        </p:txBody>
      </p:sp>
    </p:spTree>
    <p:extLst>
      <p:ext uri="{BB962C8B-B14F-4D97-AF65-F5344CB8AC3E}">
        <p14:creationId xmlns:p14="http://schemas.microsoft.com/office/powerpoint/2010/main" val="33222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C52750E-4506-8267-A0A4-9687B201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Mixtures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9CC3E1-D668-F533-D0E9-303D5975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the class of PCBs</a:t>
            </a:r>
          </a:p>
          <a:p>
            <a:pPr lvl="1"/>
            <a:r>
              <a:rPr lang="en-US" dirty="0"/>
              <a:t>Some congeners induce cellular responses that can interact with other congeners to make them ”more toxic” (from an EDC point of view).</a:t>
            </a:r>
          </a:p>
          <a:p>
            <a:pPr lvl="1"/>
            <a:r>
              <a:rPr lang="en-US" dirty="0"/>
              <a:t>Because there are many dioxin-like chemicals capable of inducing CYP1A1, it implicates interactions within non-class mixtures that may interact with this class (and visa versa)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2BE8980-70BA-91D1-0E69-A5874120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anchor="b">
            <a:normAutofit/>
          </a:bodyPr>
          <a:lstStyle/>
          <a:p>
            <a:r>
              <a:rPr lang="en-US"/>
              <a:t>Mixtures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A82260-6F13-60D3-3C57-69DC780427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37917" y="2162175"/>
            <a:ext cx="3259428" cy="3933824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lead, </a:t>
            </a:r>
            <a:r>
              <a:rPr lang="en-US" dirty="0" err="1">
                <a:effectLst/>
                <a:latin typeface="Helvetica" pitchFamily="2" charset="0"/>
              </a:rPr>
              <a:t>meHg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iAs</a:t>
            </a:r>
            <a:r>
              <a:rPr lang="en-US" dirty="0">
                <a:effectLst/>
                <a:latin typeface="Helvetica" pitchFamily="2" charset="0"/>
              </a:rPr>
              <a:t>, fluoride, NDL-PCBs and PBDEs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Populations in all countries exceeded combined tolerable levels (for IQ) at median exposure levels. </a:t>
            </a:r>
          </a:p>
        </p:txBody>
      </p:sp>
      <p:pic>
        <p:nvPicPr>
          <p:cNvPr id="4" name="Picture 3" descr="A screenshot of a news&#10;&#10;Description automatically generated">
            <a:extLst>
              <a:ext uri="{FF2B5EF4-FFF2-40B4-BE49-F238E27FC236}">
                <a16:creationId xmlns:a16="http://schemas.microsoft.com/office/drawing/2014/main" id="{80682A64-399B-1AD8-2E9E-6CCDC997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55" y="2162175"/>
            <a:ext cx="4998837" cy="3324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102ADF0-A75F-FAC4-B90E-2F437070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98679"/>
            <a:ext cx="4804216" cy="3992236"/>
          </a:xfrm>
          <a:prstGeom prst="rect">
            <a:avLst/>
          </a:prstGeom>
        </p:spPr>
      </p:pic>
      <p:pic>
        <p:nvPicPr>
          <p:cNvPr id="10" name="Picture 9" descr="A screenshot of a medical website&#10;&#10;Description automatically generated">
            <a:extLst>
              <a:ext uri="{FF2B5EF4-FFF2-40B4-BE49-F238E27FC236}">
                <a16:creationId xmlns:a16="http://schemas.microsoft.com/office/drawing/2014/main" id="{9A28D247-B6DD-86E0-5D7E-BFED6F97A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79" y="2288548"/>
            <a:ext cx="5571219" cy="35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92F0C8-678A-70AE-2021-406905A8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r>
              <a:rPr lang="en-US" dirty="0"/>
              <a:t>PCB95 and the Auditory Cortex</a:t>
            </a:r>
          </a:p>
        </p:txBody>
      </p:sp>
      <p:pic>
        <p:nvPicPr>
          <p:cNvPr id="3" name="Picture 2" descr="A collage of different colored shapes&#10;&#10;Description automatically generated">
            <a:extLst>
              <a:ext uri="{FF2B5EF4-FFF2-40B4-BE49-F238E27FC236}">
                <a16:creationId xmlns:a16="http://schemas.microsoft.com/office/drawing/2014/main" id="{920A27A2-3264-755B-3DAA-8D19F06B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2" y="2393252"/>
            <a:ext cx="3657600" cy="3090670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6CF3D6-388F-6C6A-071C-9532C187A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206" y="2393252"/>
            <a:ext cx="3657600" cy="3090670"/>
          </a:xfrm>
        </p:spPr>
        <p:txBody>
          <a:bodyPr/>
          <a:lstStyle/>
          <a:p>
            <a:r>
              <a:rPr lang="en-US" dirty="0" err="1">
                <a:effectLst/>
                <a:latin typeface="Helvetica Neue" panose="02000503000000020004" pitchFamily="2" charset="0"/>
              </a:rPr>
              <a:t>Kenet</a:t>
            </a:r>
            <a:r>
              <a:rPr lang="en-US" dirty="0">
                <a:effectLst/>
                <a:latin typeface="Helvetica Neue" panose="02000503000000020004" pitchFamily="2" charset="0"/>
              </a:rPr>
              <a:t>, T.,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Froemke</a:t>
            </a:r>
            <a:r>
              <a:rPr lang="en-US" dirty="0">
                <a:effectLst/>
                <a:latin typeface="Helvetica Neue" panose="02000503000000020004" pitchFamily="2" charset="0"/>
              </a:rPr>
              <a:t>, R. C., Schreiner, C. E.,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Pessah</a:t>
            </a:r>
            <a:r>
              <a:rPr lang="en-US" dirty="0">
                <a:effectLst/>
                <a:latin typeface="Helvetica Neue" panose="02000503000000020004" pitchFamily="2" charset="0"/>
              </a:rPr>
              <a:t>, I. N., &amp;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Merzenich</a:t>
            </a:r>
            <a:r>
              <a:rPr lang="en-US" dirty="0">
                <a:effectLst/>
                <a:latin typeface="Helvetica Neue" panose="02000503000000020004" pitchFamily="2" charset="0"/>
              </a:rPr>
              <a:t>, M. M. (2007).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Proceedings of the National Academy of Sciences of the United States of America, 104</a:t>
            </a:r>
            <a:r>
              <a:rPr lang="en-US" dirty="0">
                <a:effectLst/>
                <a:latin typeface="Helvetica Neue" panose="02000503000000020004" pitchFamily="2" charset="0"/>
              </a:rPr>
              <a:t>(18), 7646-7651.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93C053D-22C4-993F-51EF-3D5B07CA5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4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BA8012-7071-B702-5366-06624221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r>
              <a:rPr lang="en-US" dirty="0"/>
              <a:t>Preview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4B0F19-AD22-C599-C919-17ECB1BC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/>
          <a:lstStyle/>
          <a:p>
            <a:r>
              <a:rPr lang="en-US" dirty="0"/>
              <a:t>PCBs are a complex mixture (and populations are exposed to much more than just PCBs)</a:t>
            </a:r>
          </a:p>
          <a:p>
            <a:r>
              <a:rPr lang="en-US" dirty="0"/>
              <a:t>Some PCBs can activate cellular responses generally regarded as “detoxifying”, but this can also bioactivate some congeners.</a:t>
            </a:r>
          </a:p>
          <a:p>
            <a:r>
              <a:rPr lang="en-US" dirty="0"/>
              <a:t>PCBs produce a heterogeneous effect on thyroid hormone action in the developing brain.</a:t>
            </a:r>
          </a:p>
          <a:p>
            <a:r>
              <a:rPr lang="en-US" dirty="0"/>
              <a:t>These findings provide insight into the nature of “mixtures” and of NAMs</a:t>
            </a:r>
          </a:p>
        </p:txBody>
      </p:sp>
    </p:spTree>
    <p:extLst>
      <p:ext uri="{BB962C8B-B14F-4D97-AF65-F5344CB8AC3E}">
        <p14:creationId xmlns:p14="http://schemas.microsoft.com/office/powerpoint/2010/main" val="25735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4294967295"/>
          </p:nvPr>
        </p:nvSpPr>
        <p:spPr>
          <a:xfrm>
            <a:off x="2819400" y="5920476"/>
            <a:ext cx="3581400" cy="384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Role of Thyroid Hormone during Development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5583238" y="2128838"/>
            <a:ext cx="1866901" cy="2985998"/>
            <a:chOff x="5583238" y="2136775"/>
            <a:chExt cx="1866900" cy="2986088"/>
          </a:xfrm>
        </p:grpSpPr>
        <p:pic>
          <p:nvPicPr>
            <p:cNvPr id="25608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3238" y="2628900"/>
              <a:ext cx="1866900" cy="2493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5619750" y="2136775"/>
              <a:ext cx="635000" cy="393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6yr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6686549" y="2136775"/>
              <a:ext cx="755189" cy="397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/>
                  <a:cs typeface="Trebuchet MS"/>
                </a:rPr>
                <a:t>17 yr</a:t>
              </a:r>
            </a:p>
          </p:txBody>
        </p:sp>
      </p:grpSp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08263"/>
            <a:ext cx="3352800" cy="2609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457200" y="152400"/>
            <a:ext cx="8305800" cy="14478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Trebuchet MS"/>
                <a:cs typeface="Trebuchet MS"/>
              </a:rPr>
              <a:t>Thyroid hormone is essential for brain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Metamorphosis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7217" y="5257800"/>
            <a:ext cx="228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Cretinism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lang="en-US" dirty="0" err="1">
                <a:solidFill>
                  <a:srgbClr val="FFFFFF"/>
                </a:solidFill>
                <a:latin typeface="Trebuchet MS"/>
                <a:cs typeface="Trebuchet MS"/>
              </a:rPr>
              <a:t>Delange</a:t>
            </a:r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40176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cs typeface="Trebuchet MS"/>
              </a:rPr>
              <a:t>Thyroid hormone of maternal origin and the fetus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828800"/>
            <a:ext cx="419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cs typeface="Trebuchet MS"/>
              </a:rPr>
              <a:t>Fetal thyroid function begins around week 12 of pregnancy, but does not produce sufficient hormone until week 20. TH receptors are expressed long before this.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554413" cy="45720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049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Polychlorinated Biphenyls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0" y="6324600"/>
            <a:ext cx="4799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Schantz &amp; Rice (2003) Environ Hlth Perspect 111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05500" y="2179638"/>
            <a:ext cx="2984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Many studies have identified cognitive deficits in association with PCB body burden.</a:t>
            </a:r>
          </a:p>
          <a:p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Can PCBs interfere with TH signaling?</a:t>
            </a:r>
          </a:p>
        </p:txBody>
      </p:sp>
      <p:pic>
        <p:nvPicPr>
          <p:cNvPr id="19467" name="Picture 11" descr="Schantz&amp;Ri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11300"/>
            <a:ext cx="5676900" cy="4735968"/>
          </a:xfrm>
        </p:spPr>
      </p:pic>
    </p:spTree>
    <p:extLst>
      <p:ext uri="{BB962C8B-B14F-4D97-AF65-F5344CB8AC3E}">
        <p14:creationId xmlns:p14="http://schemas.microsoft.com/office/powerpoint/2010/main" val="39271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741805"/>
            <a:ext cx="5452533" cy="4116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100" y="6148401"/>
            <a:ext cx="466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Zoeller et al., 2000 Endocrinology 141:181.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PCBs reduce serum T4</a:t>
            </a:r>
          </a:p>
        </p:txBody>
      </p:sp>
    </p:spTree>
    <p:extLst>
      <p:ext uri="{BB962C8B-B14F-4D97-AF65-F5344CB8AC3E}">
        <p14:creationId xmlns:p14="http://schemas.microsoft.com/office/powerpoint/2010/main" val="42294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197475" y="3101975"/>
            <a:ext cx="3241675" cy="2428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162550" y="55451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162550" y="546576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162550" y="53975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162550" y="53292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162550" y="526256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5162550" y="51943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5162550" y="51260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5162550" y="504666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162550" y="49784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5162550" y="491172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162550" y="484346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5162550" y="47752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5162550" y="470852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5162550" y="462915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5162550" y="456088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162550" y="449262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5162550" y="442595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5162550" y="435768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5162550" y="428942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5162550" y="421005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5162550" y="414178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5162550" y="407511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5162550" y="400685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5162550" y="393858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5162550" y="387191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5162550" y="37925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5162550" y="372427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5162550" y="365601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5162550" y="358775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5162550" y="352107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5162550" y="34417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5162550" y="33734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5162550" y="330517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5162550" y="32385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5162550" y="31702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5162550" y="3101975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5129213" y="5545138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5129213" y="5194300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5129213" y="4843463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5129213" y="4492625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5129213" y="4141788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5129213" y="3792538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5129213" y="3441700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>
            <a:off x="5129213" y="3101975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 flipV="1">
            <a:off x="5191125" y="5545138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V="1">
            <a:off x="6005513" y="5545138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 flipV="1">
            <a:off x="6818313" y="5545138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V="1">
            <a:off x="7632700" y="5545138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 flipV="1">
            <a:off x="8447088" y="5545138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400675" y="4741863"/>
            <a:ext cx="393700" cy="7889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6215063" y="5114925"/>
            <a:ext cx="392112" cy="4159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7029450" y="3927475"/>
            <a:ext cx="392113" cy="16033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7842250" y="4064000"/>
            <a:ext cx="393700" cy="14668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>
            <a:off x="5603875" y="4527550"/>
            <a:ext cx="0" cy="2000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>
            <a:off x="5581650" y="4527550"/>
            <a:ext cx="301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6418263" y="4695825"/>
            <a:ext cx="0" cy="40481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6396038" y="4695825"/>
            <a:ext cx="301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7232650" y="3702050"/>
            <a:ext cx="0" cy="21113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>
            <a:off x="7208838" y="3702050"/>
            <a:ext cx="317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8045450" y="3792538"/>
            <a:ext cx="0" cy="2571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>
            <a:off x="8023225" y="3792538"/>
            <a:ext cx="317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 flipV="1">
            <a:off x="5191125" y="3101975"/>
            <a:ext cx="0" cy="2443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5197475" y="5545138"/>
            <a:ext cx="3241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4800600" y="5337175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4800600" y="4986338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</a:p>
        </p:txBody>
      </p:sp>
      <p:sp>
        <p:nvSpPr>
          <p:cNvPr id="38981" name="Rectangle 69"/>
          <p:cNvSpPr>
            <a:spLocks noChangeArrowheads="1"/>
          </p:cNvSpPr>
          <p:nvPr/>
        </p:nvSpPr>
        <p:spPr bwMode="auto">
          <a:xfrm>
            <a:off x="4800600" y="4637088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35</a:t>
            </a:r>
          </a:p>
        </p:txBody>
      </p:sp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4800600" y="4297363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40</a:t>
            </a:r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4800600" y="3946525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45</a:t>
            </a:r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4800600" y="3595688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</a:p>
        </p:txBody>
      </p:sp>
      <p:sp>
        <p:nvSpPr>
          <p:cNvPr id="38985" name="Rectangle 73"/>
          <p:cNvSpPr>
            <a:spLocks noChangeArrowheads="1"/>
          </p:cNvSpPr>
          <p:nvPr/>
        </p:nvSpPr>
        <p:spPr bwMode="auto">
          <a:xfrm>
            <a:off x="4800600" y="3246438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4800600" y="2895600"/>
            <a:ext cx="4248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60</a:t>
            </a:r>
          </a:p>
        </p:txBody>
      </p:sp>
      <p:sp>
        <p:nvSpPr>
          <p:cNvPr id="38987" name="Rectangle 75"/>
          <p:cNvSpPr>
            <a:spLocks noChangeArrowheads="1"/>
          </p:cNvSpPr>
          <p:nvPr/>
        </p:nvSpPr>
        <p:spPr bwMode="auto">
          <a:xfrm>
            <a:off x="5620678" y="2514600"/>
            <a:ext cx="223969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RC3 mRNA in Dentate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Gyrus (Density)</a:t>
            </a:r>
          </a:p>
        </p:txBody>
      </p:sp>
      <p:sp>
        <p:nvSpPr>
          <p:cNvPr id="38988" name="Rectangle 76"/>
          <p:cNvSpPr>
            <a:spLocks noChangeArrowheads="1"/>
          </p:cNvSpPr>
          <p:nvPr/>
        </p:nvSpPr>
        <p:spPr bwMode="auto">
          <a:xfrm>
            <a:off x="7072313" y="3292475"/>
            <a:ext cx="31458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</a:p>
        </p:txBody>
      </p:sp>
      <p:pic>
        <p:nvPicPr>
          <p:cNvPr id="38989" name="Picture 77"/>
          <p:cNvPicPr>
            <a:picLocks noGrp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838450"/>
            <a:ext cx="3797300" cy="2844800"/>
          </a:xfrm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90" name="Rectangle 78"/>
          <p:cNvSpPr>
            <a:spLocks noChangeArrowheads="1"/>
          </p:cNvSpPr>
          <p:nvPr/>
        </p:nvSpPr>
        <p:spPr bwMode="auto">
          <a:xfrm>
            <a:off x="7834313" y="3368675"/>
            <a:ext cx="31458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</a:p>
        </p:txBody>
      </p:sp>
      <p:sp>
        <p:nvSpPr>
          <p:cNvPr id="38991" name="Rectangle 79"/>
          <p:cNvSpPr>
            <a:spLocks noChangeArrowheads="1"/>
          </p:cNvSpPr>
          <p:nvPr/>
        </p:nvSpPr>
        <p:spPr bwMode="auto">
          <a:xfrm>
            <a:off x="2119313" y="4283075"/>
            <a:ext cx="83215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Trebuchet MS"/>
                <a:cs typeface="Trebuchet MS"/>
              </a:rPr>
              <a:t>RC3</a:t>
            </a:r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976313" y="5768975"/>
            <a:ext cx="336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Pseudocolor image of Autoradiogram following in situ hybridization for RC3 mRNA</a:t>
            </a:r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3814763" y="2914650"/>
            <a:ext cx="460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Trebuchet MS"/>
                <a:cs typeface="Trebuchet MS"/>
              </a:rPr>
              <a:t>Cx</a:t>
            </a:r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 flipH="1">
            <a:off x="3363913" y="3116263"/>
            <a:ext cx="479425" cy="682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2932113" y="4014788"/>
            <a:ext cx="48604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Trebuchet MS"/>
                <a:cs typeface="Trebuchet MS"/>
              </a:rPr>
              <a:t>DG</a:t>
            </a:r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 flipH="1" flipV="1">
            <a:off x="2806700" y="3908425"/>
            <a:ext cx="169863" cy="2492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5199063" y="5605463"/>
            <a:ext cx="95238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0 mg/kg</a:t>
            </a:r>
          </a:p>
        </p:txBody>
      </p:sp>
      <p:sp>
        <p:nvSpPr>
          <p:cNvPr id="38998" name="Rectangle 86"/>
          <p:cNvSpPr>
            <a:spLocks noChangeArrowheads="1"/>
          </p:cNvSpPr>
          <p:nvPr/>
        </p:nvSpPr>
        <p:spPr bwMode="auto">
          <a:xfrm>
            <a:off x="6010275" y="5605463"/>
            <a:ext cx="93955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1 mg/kg</a:t>
            </a:r>
          </a:p>
        </p:txBody>
      </p:sp>
      <p:sp>
        <p:nvSpPr>
          <p:cNvPr id="38999" name="Rectangle 87"/>
          <p:cNvSpPr>
            <a:spLocks noChangeArrowheads="1"/>
          </p:cNvSpPr>
          <p:nvPr/>
        </p:nvSpPr>
        <p:spPr bwMode="auto">
          <a:xfrm>
            <a:off x="6823075" y="5605463"/>
            <a:ext cx="93955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4 mg/kg</a:t>
            </a: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7634288" y="5605463"/>
            <a:ext cx="93955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Trebuchet MS"/>
                <a:cs typeface="Trebuchet MS"/>
              </a:rPr>
              <a:t>8 mg/kg</a:t>
            </a:r>
          </a:p>
        </p:txBody>
      </p:sp>
      <p:sp>
        <p:nvSpPr>
          <p:cNvPr id="39001" name="Rectangle 89"/>
          <p:cNvSpPr>
            <a:spLocks noChangeArrowheads="1"/>
          </p:cNvSpPr>
          <p:nvPr/>
        </p:nvSpPr>
        <p:spPr bwMode="auto">
          <a:xfrm>
            <a:off x="6138863" y="5983288"/>
            <a:ext cx="135741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t>A1254 Dose</a:t>
            </a:r>
          </a:p>
        </p:txBody>
      </p:sp>
      <p:sp>
        <p:nvSpPr>
          <p:cNvPr id="91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Trebuchet MS"/>
                <a:cs typeface="Trebuchet MS"/>
              </a:rPr>
              <a:t>Polychlorinated Biphenyls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40300" y="6224601"/>
            <a:ext cx="3666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Zoeller et al., 2000 Endocrinology 141:181.</a:t>
            </a:r>
          </a:p>
        </p:txBody>
      </p:sp>
    </p:spTree>
    <p:extLst>
      <p:ext uri="{BB962C8B-B14F-4D97-AF65-F5344CB8AC3E}">
        <p14:creationId xmlns:p14="http://schemas.microsoft.com/office/powerpoint/2010/main" val="33451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5E2625D-58E8-1D0F-C51A-251D56B5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A1254 exerted different effects in different brain regions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F2288E-D29C-DE54-B9F1-01D085E2B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206" y="3026536"/>
            <a:ext cx="3657600" cy="205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Bansal, R., &amp; Zoeller, R. T. (2008). Polychlorinated biphenyls (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Aroclor</a:t>
            </a:r>
            <a:r>
              <a:rPr lang="en-US" dirty="0">
                <a:effectLst/>
                <a:latin typeface="Helvetica Neue" panose="02000503000000020004" pitchFamily="2" charset="0"/>
              </a:rPr>
              <a:t> 1254) do not uniformly produce agonist actions on thyroid hormone responses in the developing rat brain.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Endocrinology, 149</a:t>
            </a:r>
            <a:r>
              <a:rPr lang="en-US" dirty="0">
                <a:effectLst/>
                <a:latin typeface="Helvetica Neue" panose="02000503000000020004" pitchFamily="2" charset="0"/>
              </a:rPr>
              <a:t>(8), 4001-4008. </a:t>
            </a:r>
          </a:p>
          <a:p>
            <a:endParaRPr lang="en-US" dirty="0"/>
          </a:p>
        </p:txBody>
      </p:sp>
      <p:pic>
        <p:nvPicPr>
          <p:cNvPr id="16" name="Content Placeholder 15" descr="A graph of a number of cells&#10;&#10;Description automatically generated with medium confidence">
            <a:extLst>
              <a:ext uri="{FF2B5EF4-FFF2-40B4-BE49-F238E27FC236}">
                <a16:creationId xmlns:a16="http://schemas.microsoft.com/office/drawing/2014/main" id="{AAA89655-066E-403A-6F62-1FC3D939FC1A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779463" y="1955963"/>
            <a:ext cx="3657600" cy="39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040BD2F-E13C-3B22-F747-B7F50907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r>
              <a:rPr lang="en-US" dirty="0"/>
              <a:t>MCT8 expression in hippocampus	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331FA7F-4B4A-4BF3-02B6-F43AC3592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/>
          <a:p>
            <a:r>
              <a:rPr lang="en-US" dirty="0"/>
              <a:t>In the rat, MCT8 expression responds differently to low thyroid hormone in different regions of the hippocampus.</a:t>
            </a: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Sharlin</a:t>
            </a:r>
            <a:r>
              <a:rPr lang="en-US" dirty="0">
                <a:latin typeface="Helvetica Neue" panose="02000503000000020004" pitchFamily="2" charset="0"/>
              </a:rPr>
              <a:t> et al., </a:t>
            </a:r>
            <a:r>
              <a:rPr lang="en-US" dirty="0">
                <a:effectLst/>
                <a:latin typeface="Helvetica Neue" panose="02000503000000020004" pitchFamily="2" charset="0"/>
              </a:rPr>
              <a:t>2010. The nature of the compensatory response to low thyroid hormone in the developing brain.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Journal of neuroendocrinology, 22</a:t>
            </a:r>
            <a:r>
              <a:rPr lang="en-US" dirty="0">
                <a:effectLst/>
                <a:latin typeface="Helvetica Neue" panose="02000503000000020004" pitchFamily="2" charset="0"/>
              </a:rPr>
              <a:t>(3), 153-165. 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6A87B5-BE2E-1F25-C496-C96AAF2C4F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4038" y="1950720"/>
            <a:ext cx="3979608" cy="3678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CB1B6-2CFE-67B2-ABF8-B39A360A6AF4}"/>
              </a:ext>
            </a:extLst>
          </p:cNvPr>
          <p:cNvSpPr txBox="1"/>
          <p:nvPr/>
        </p:nvSpPr>
        <p:spPr>
          <a:xfrm>
            <a:off x="283335" y="5784843"/>
            <a:ext cx="508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Grijota</a:t>
            </a:r>
            <a:r>
              <a:rPr lang="en-US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-Martinez, 2020 </a:t>
            </a:r>
            <a:r>
              <a:rPr lang="en-US" i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Front </a:t>
            </a:r>
            <a:r>
              <a:rPr lang="en-US" i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Neurosci</a:t>
            </a:r>
            <a:r>
              <a:rPr lang="en-US" i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 14</a:t>
            </a:r>
            <a:r>
              <a:rPr lang="en-US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 380. </a:t>
            </a:r>
          </a:p>
        </p:txBody>
      </p:sp>
    </p:spTree>
    <p:extLst>
      <p:ext uri="{BB962C8B-B14F-4D97-AF65-F5344CB8AC3E}">
        <p14:creationId xmlns:p14="http://schemas.microsoft.com/office/powerpoint/2010/main" val="10983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8864</TotalTime>
  <Words>880</Words>
  <Application>Microsoft Office PowerPoint</Application>
  <PresentationFormat>On-screen Show (4:3)</PresentationFormat>
  <Paragraphs>112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Symbol</vt:lpstr>
      <vt:lpstr>Trebuchet MS</vt:lpstr>
      <vt:lpstr>Wingdings 2</vt:lpstr>
      <vt:lpstr>Revolution</vt:lpstr>
      <vt:lpstr>PowerPoint Presentation</vt:lpstr>
      <vt:lpstr>Preview</vt:lpstr>
      <vt:lpstr>PowerPoint Presentation</vt:lpstr>
      <vt:lpstr>Thyroid hormone of maternal origin and the fetus</vt:lpstr>
      <vt:lpstr>Polychlorinated Biphenyls</vt:lpstr>
      <vt:lpstr>PCBs reduce serum T4</vt:lpstr>
      <vt:lpstr>Polychlorinated Biphenyls</vt:lpstr>
      <vt:lpstr>A1254 exerted different effects in different brain regions</vt:lpstr>
      <vt:lpstr>MCT8 expression in hippocampus </vt:lpstr>
      <vt:lpstr>So…</vt:lpstr>
      <vt:lpstr>A hydroxylated PCB congener can bind to human recombinant TRb1</vt:lpstr>
      <vt:lpstr>A 2-step process</vt:lpstr>
      <vt:lpstr>In Humans:</vt:lpstr>
      <vt:lpstr>A 2-step process</vt:lpstr>
      <vt:lpstr>Mixtures</vt:lpstr>
      <vt:lpstr>Mixtures</vt:lpstr>
      <vt:lpstr>PowerPoint Presentation</vt:lpstr>
      <vt:lpstr>PCB95 and the Auditory Cortex</vt:lpstr>
      <vt:lpstr>Thank You</vt:lpstr>
    </vt:vector>
  </TitlesOfParts>
  <Company>University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Thomas Zoeller</dc:creator>
  <cp:lastModifiedBy>Massey, Rachel I</cp:lastModifiedBy>
  <cp:revision>157</cp:revision>
  <dcterms:created xsi:type="dcterms:W3CDTF">2013-02-19T12:35:46Z</dcterms:created>
  <dcterms:modified xsi:type="dcterms:W3CDTF">2023-12-12T15:02:58Z</dcterms:modified>
</cp:coreProperties>
</file>